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2" r:id="rId13"/>
    <p:sldId id="333" r:id="rId14"/>
    <p:sldId id="663" r:id="rId15"/>
    <p:sldId id="664" r:id="rId16"/>
    <p:sldId id="661" r:id="rId17"/>
    <p:sldId id="666" r:id="rId18"/>
    <p:sldId id="667" r:id="rId19"/>
    <p:sldId id="668" r:id="rId20"/>
    <p:sldId id="709" r:id="rId21"/>
    <p:sldId id="708" r:id="rId22"/>
    <p:sldId id="751" r:id="rId23"/>
    <p:sldId id="750" r:id="rId24"/>
    <p:sldId id="752" r:id="rId25"/>
    <p:sldId id="753" r:id="rId26"/>
    <p:sldId id="754" r:id="rId27"/>
    <p:sldId id="793" r:id="rId28"/>
    <p:sldId id="665" r:id="rId29"/>
    <p:sldId id="580" r:id="rId30"/>
    <p:sldId id="579" r:id="rId31"/>
    <p:sldId id="573" r:id="rId32"/>
    <p:sldId id="574" r:id="rId33"/>
    <p:sldId id="575" r:id="rId34"/>
    <p:sldId id="619" r:id="rId35"/>
    <p:sldId id="576" r:id="rId36"/>
    <p:sldId id="577" r:id="rId37"/>
    <p:sldId id="578" r:id="rId38"/>
    <p:sldId id="591" r:id="rId39"/>
    <p:sldId id="569" r:id="rId40"/>
    <p:sldId id="592" r:id="rId41"/>
    <p:sldId id="593" r:id="rId42"/>
    <p:sldId id="594" r:id="rId43"/>
    <p:sldId id="595" r:id="rId44"/>
    <p:sldId id="596" r:id="rId45"/>
    <p:sldId id="600" r:id="rId46"/>
    <p:sldId id="794" r:id="rId47"/>
    <p:sldId id="570" r:id="rId48"/>
    <p:sldId id="601" r:id="rId49"/>
    <p:sldId id="602" r:id="rId50"/>
    <p:sldId id="603" r:id="rId51"/>
    <p:sldId id="604" r:id="rId52"/>
    <p:sldId id="605" r:id="rId53"/>
    <p:sldId id="606" r:id="rId54"/>
    <p:sldId id="609" r:id="rId55"/>
    <p:sldId id="610" r:id="rId56"/>
    <p:sldId id="611" r:id="rId57"/>
    <p:sldId id="795" r:id="rId58"/>
    <p:sldId id="612" r:id="rId59"/>
    <p:sldId id="613" r:id="rId60"/>
    <p:sldId id="653" r:id="rId61"/>
    <p:sldId id="616" r:id="rId62"/>
    <p:sldId id="617" r:id="rId63"/>
    <p:sldId id="843" r:id="rId64"/>
    <p:sldId id="84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5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60.wmf"/><Relationship Id="rId32" Type="http://schemas.openxmlformats.org/officeDocument/2006/relationships/image" Target="../media/image59.wmf"/><Relationship Id="rId31" Type="http://schemas.openxmlformats.org/officeDocument/2006/relationships/image" Target="../media/image58.wmf"/><Relationship Id="rId30" Type="http://schemas.openxmlformats.org/officeDocument/2006/relationships/image" Target="../media/image57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49.wmf"/><Relationship Id="rId21" Type="http://schemas.openxmlformats.org/officeDocument/2006/relationships/image" Target="../media/image48.wmf"/><Relationship Id="rId20" Type="http://schemas.openxmlformats.org/officeDocument/2006/relationships/image" Target="../media/image47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84.wmf"/><Relationship Id="rId32" Type="http://schemas.openxmlformats.org/officeDocument/2006/relationships/image" Target="../media/image83.wmf"/><Relationship Id="rId31" Type="http://schemas.openxmlformats.org/officeDocument/2006/relationships/image" Target="../media/image82.wmf"/><Relationship Id="rId30" Type="http://schemas.openxmlformats.org/officeDocument/2006/relationships/image" Target="../media/image81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80.wmf"/><Relationship Id="rId21" Type="http://schemas.openxmlformats.org/officeDocument/2006/relationships/image" Target="../media/image79.wmf"/><Relationship Id="rId20" Type="http://schemas.openxmlformats.org/officeDocument/2006/relationships/image" Target="../media/image78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3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44.bin"/><Relationship Id="rId70" Type="http://schemas.openxmlformats.org/officeDocument/2006/relationships/notesSlide" Target="../notesSlides/notesSlide12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5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84.wmf"/><Relationship Id="rId66" Type="http://schemas.openxmlformats.org/officeDocument/2006/relationships/oleObject" Target="../embeddings/oleObject73.bin"/><Relationship Id="rId65" Type="http://schemas.openxmlformats.org/officeDocument/2006/relationships/image" Target="../media/image83.wmf"/><Relationship Id="rId64" Type="http://schemas.openxmlformats.org/officeDocument/2006/relationships/oleObject" Target="../embeddings/oleObject72.bin"/><Relationship Id="rId63" Type="http://schemas.openxmlformats.org/officeDocument/2006/relationships/image" Target="../media/image82.wmf"/><Relationship Id="rId62" Type="http://schemas.openxmlformats.org/officeDocument/2006/relationships/oleObject" Target="../embeddings/oleObject71.bin"/><Relationship Id="rId61" Type="http://schemas.openxmlformats.org/officeDocument/2006/relationships/image" Target="../media/image81.wmf"/><Relationship Id="rId60" Type="http://schemas.openxmlformats.org/officeDocument/2006/relationships/oleObject" Target="../embeddings/oleObject70.bin"/><Relationship Id="rId6" Type="http://schemas.openxmlformats.org/officeDocument/2006/relationships/oleObject" Target="../embeddings/oleObject43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69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68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67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66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65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64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63.bin"/><Relationship Id="rId45" Type="http://schemas.openxmlformats.org/officeDocument/2006/relationships/image" Target="../media/image80.wmf"/><Relationship Id="rId44" Type="http://schemas.openxmlformats.org/officeDocument/2006/relationships/oleObject" Target="../embeddings/oleObject62.bin"/><Relationship Id="rId43" Type="http://schemas.openxmlformats.org/officeDocument/2006/relationships/image" Target="../media/image79.wmf"/><Relationship Id="rId42" Type="http://schemas.openxmlformats.org/officeDocument/2006/relationships/oleObject" Target="../embeddings/oleObject61.bin"/><Relationship Id="rId41" Type="http://schemas.openxmlformats.org/officeDocument/2006/relationships/image" Target="../media/image78.wmf"/><Relationship Id="rId40" Type="http://schemas.openxmlformats.org/officeDocument/2006/relationships/oleObject" Target="../embeddings/oleObject60.bin"/><Relationship Id="rId4" Type="http://schemas.openxmlformats.org/officeDocument/2006/relationships/oleObject" Target="../embeddings/oleObject42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59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58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57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56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55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54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53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52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51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50.bin"/><Relationship Id="rId2" Type="http://schemas.openxmlformats.org/officeDocument/2006/relationships/oleObject" Target="../embeddings/oleObject41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49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48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47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46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45.bin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7" Type="http://schemas.openxmlformats.org/officeDocument/2006/relationships/notesSlide" Target="../notesSlides/notesSlide13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97.png"/><Relationship Id="rId13" Type="http://schemas.openxmlformats.org/officeDocument/2006/relationships/image" Target="../media/image96.wmf"/><Relationship Id="rId12" Type="http://schemas.openxmlformats.org/officeDocument/2006/relationships/oleObject" Target="../embeddings/oleObject74.bin"/><Relationship Id="rId11" Type="http://schemas.openxmlformats.org/officeDocument/2006/relationships/image" Target="../media/image95.png"/><Relationship Id="rId10" Type="http://schemas.openxmlformats.org/officeDocument/2006/relationships/image" Target="../media/image94.png"/><Relationship Id="rId1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5" Type="http://schemas.openxmlformats.org/officeDocument/2006/relationships/notesSlide" Target="../notesSlides/notesSlide14.xml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06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105.wmf"/><Relationship Id="rId1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7.wmf"/><Relationship Id="rId1" Type="http://schemas.openxmlformats.org/officeDocument/2006/relationships/oleObject" Target="../embeddings/oleObject78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7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20.png"/><Relationship Id="rId1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35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34.png"/><Relationship Id="rId2" Type="http://schemas.openxmlformats.org/officeDocument/2006/relationships/image" Target="../media/image115.png"/><Relationship Id="rId1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.png"/><Relationship Id="rId2" Type="http://schemas.openxmlformats.org/officeDocument/2006/relationships/image" Target="../media/image10.png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2.bin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.bin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jpe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6.bin"/><Relationship Id="rId70" Type="http://schemas.openxmlformats.org/officeDocument/2006/relationships/notesSlide" Target="../notesSlides/notesSlide4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2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0.wmf"/><Relationship Id="rId66" Type="http://schemas.openxmlformats.org/officeDocument/2006/relationships/oleObject" Target="../embeddings/oleObject35.bin"/><Relationship Id="rId65" Type="http://schemas.openxmlformats.org/officeDocument/2006/relationships/image" Target="../media/image59.wmf"/><Relationship Id="rId64" Type="http://schemas.openxmlformats.org/officeDocument/2006/relationships/oleObject" Target="../embeddings/oleObject34.bin"/><Relationship Id="rId63" Type="http://schemas.openxmlformats.org/officeDocument/2006/relationships/image" Target="../media/image58.wmf"/><Relationship Id="rId62" Type="http://schemas.openxmlformats.org/officeDocument/2006/relationships/oleObject" Target="../embeddings/oleObject33.bin"/><Relationship Id="rId61" Type="http://schemas.openxmlformats.org/officeDocument/2006/relationships/image" Target="../media/image57.wmf"/><Relationship Id="rId60" Type="http://schemas.openxmlformats.org/officeDocument/2006/relationships/oleObject" Target="../embeddings/oleObject32.bin"/><Relationship Id="rId6" Type="http://schemas.openxmlformats.org/officeDocument/2006/relationships/oleObject" Target="../embeddings/oleObject5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31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30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29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28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26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25.bin"/><Relationship Id="rId45" Type="http://schemas.openxmlformats.org/officeDocument/2006/relationships/image" Target="../media/image49.wmf"/><Relationship Id="rId44" Type="http://schemas.openxmlformats.org/officeDocument/2006/relationships/oleObject" Target="../embeddings/oleObject24.bin"/><Relationship Id="rId43" Type="http://schemas.openxmlformats.org/officeDocument/2006/relationships/image" Target="../media/image48.wmf"/><Relationship Id="rId42" Type="http://schemas.openxmlformats.org/officeDocument/2006/relationships/oleObject" Target="../embeddings/oleObject23.bin"/><Relationship Id="rId41" Type="http://schemas.openxmlformats.org/officeDocument/2006/relationships/image" Target="../media/image47.wmf"/><Relationship Id="rId40" Type="http://schemas.openxmlformats.org/officeDocument/2006/relationships/oleObject" Target="../embeddings/oleObject22.bin"/><Relationship Id="rId4" Type="http://schemas.openxmlformats.org/officeDocument/2006/relationships/oleObject" Target="../embeddings/oleObject4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21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20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19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18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15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14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13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12.bin"/><Relationship Id="rId2" Type="http://schemas.openxmlformats.org/officeDocument/2006/relationships/oleObject" Target="../embeddings/oleObject3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10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8925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z-score</a:t>
            </a:r>
            <a:r>
              <a:rPr lang="zh-CN" altLang="en-US">
                <a:solidFill>
                  <a:srgbClr val="FF0000"/>
                </a:solidFill>
              </a:rPr>
              <a:t>标准化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925" y="800100"/>
            <a:ext cx="15144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791845"/>
            <a:ext cx="1752600" cy="1200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461260"/>
            <a:ext cx="2219325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3710940"/>
            <a:ext cx="298069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6505" y="1007110"/>
            <a:ext cx="598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原始数据</a:t>
            </a:r>
            <a:endParaRPr lang="zh-CN" altLang="en-US" sz="16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54395" y="1449705"/>
            <a:ext cx="9080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8" name="文本框 7"/>
          <p:cNvSpPr txBox="1"/>
          <p:nvPr/>
        </p:nvSpPr>
        <p:spPr>
          <a:xfrm>
            <a:off x="6019800" y="837565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均值归零化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7" idx="2"/>
          </p:cNvCxnSpPr>
          <p:nvPr/>
        </p:nvCxnSpPr>
        <p:spPr>
          <a:xfrm>
            <a:off x="7810500" y="1920240"/>
            <a:ext cx="0" cy="5099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2" name="文本框 11"/>
          <p:cNvSpPr txBox="1"/>
          <p:nvPr/>
        </p:nvSpPr>
        <p:spPr>
          <a:xfrm>
            <a:off x="7797165" y="1897380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求协方差矩阵</a:t>
            </a:r>
            <a:endParaRPr lang="zh-CN" altLang="en-US"/>
          </a:p>
        </p:txBody>
      </p:sp>
      <p:cxnSp>
        <p:nvCxnSpPr>
          <p:cNvPr id="13" name="直接箭头连接符 12"/>
          <p:cNvCxnSpPr>
            <a:endCxn id="11" idx="0"/>
          </p:cNvCxnSpPr>
          <p:nvPr/>
        </p:nvCxnSpPr>
        <p:spPr>
          <a:xfrm>
            <a:off x="7294245" y="3127375"/>
            <a:ext cx="13970" cy="5118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4" name="文本框 13"/>
          <p:cNvSpPr txBox="1"/>
          <p:nvPr/>
        </p:nvSpPr>
        <p:spPr>
          <a:xfrm>
            <a:off x="7350125" y="31007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71415" y="1924685"/>
            <a:ext cx="27070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covMat=np.cov(dataNew,rowvar=0)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08855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eigVals,eigVects=np.linalg.eig(covMat)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0" y="4625340"/>
            <a:ext cx="3971290" cy="1333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315" y="6153785"/>
            <a:ext cx="3975735" cy="6051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" y="981075"/>
            <a:ext cx="3788410" cy="2908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71290" y="4087495"/>
            <a:ext cx="1645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x*=(x-μ)/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特征值</a:t>
            </a:r>
            <a:r>
              <a:rPr lang="en-US" altLang="zh-CN" b="1"/>
              <a:t>/</a:t>
            </a:r>
            <a:r>
              <a:rPr lang="zh-CN" altLang="en-US" b="1"/>
              <a:t>特征向量</a:t>
            </a:r>
            <a:endParaRPr lang="zh-CN" altLang="en-US" b="1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568" y="1546860"/>
          <a:ext cx="25781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66800" imgH="685800" progId="Equation.KSEE3">
                  <p:embed/>
                </p:oleObj>
              </mc:Choice>
              <mc:Fallback>
                <p:oleObj name="" r:id="rId1" imgW="1066800" imgH="685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2568" y="1546860"/>
                        <a:ext cx="2578100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4786" y="1276033"/>
          <a:ext cx="128968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33400" imgH="177165" progId="Equation.KSEE3">
                  <p:embed/>
                </p:oleObj>
              </mc:Choice>
              <mc:Fallback>
                <p:oleObj name="" r:id="rId3" imgW="5334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4786" y="1276033"/>
                        <a:ext cx="128968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1943" y="1894523"/>
          <a:ext cx="3562350" cy="116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473200" imgH="482600" progId="Equation.KSEE3">
                  <p:embed/>
                </p:oleObj>
              </mc:Choice>
              <mc:Fallback>
                <p:oleObj name="" r:id="rId5" imgW="14732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1943" y="1894523"/>
                        <a:ext cx="3562350" cy="116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367530" y="5422900"/>
            <a:ext cx="373824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" name="直接箭头连接符 9"/>
          <p:cNvCxnSpPr/>
          <p:nvPr/>
        </p:nvCxnSpPr>
        <p:spPr>
          <a:xfrm flipV="1">
            <a:off x="5907405" y="3580130"/>
            <a:ext cx="0" cy="27768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7854950" y="542290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5022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072380" y="4869180"/>
            <a:ext cx="2667635" cy="8324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5608320" y="3860800"/>
            <a:ext cx="979805" cy="224663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7880985" y="46723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x’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6833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y‘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846445" y="5156835"/>
            <a:ext cx="1534160" cy="278765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7381240" y="50406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868035" y="4509135"/>
            <a:ext cx="1728470" cy="935990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7596505" y="43040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v‘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792605"/>
            <a:ext cx="298069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74800" y="17926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40585" y="3142615"/>
            <a:ext cx="29102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信息百分比计算：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将特征值从大到小排序组成新</a:t>
            </a:r>
            <a:r>
              <a:rPr lang="en-US" altLang="zh-CN"/>
              <a:t>list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保留一维时，信息百分比是</a:t>
            </a:r>
            <a:r>
              <a:rPr lang="en-US" altLang="zh-CN"/>
              <a:t>list[0]/sum(list);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保留二维时，信息百分比是</a:t>
            </a:r>
            <a:r>
              <a:rPr lang="en-US" altLang="zh-CN"/>
              <a:t>(list[0]+list[1])/sum(list)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信息百分比计算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0.3 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2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44988" y="1200150"/>
          <a:ext cx="316865" cy="43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77165" imgH="241300" progId="Equation.KSEE3">
                  <p:embed/>
                </p:oleObj>
              </mc:Choice>
              <mc:Fallback>
                <p:oleObj name="" r:id="rId40" imgW="177165" imgH="2413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44988" y="1200150"/>
                        <a:ext cx="316865" cy="431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44988" y="1472565"/>
          <a:ext cx="316865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77165" imgH="228600" progId="Equation.KSEE3">
                  <p:embed/>
                </p:oleObj>
              </mc:Choice>
              <mc:Fallback>
                <p:oleObj name="" r:id="rId42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44988" y="1472565"/>
                        <a:ext cx="316865" cy="408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796415"/>
          <a:ext cx="316230" cy="408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28600" progId="Equation.KSEE3">
                  <p:embed/>
                </p:oleObj>
              </mc:Choice>
              <mc:Fallback>
                <p:oleObj name="" r:id="rId4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796415"/>
                        <a:ext cx="316230" cy="408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69480" y="2026920"/>
          <a:ext cx="34036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90500" imgH="228600" progId="Equation.KSEE3">
                  <p:embed/>
                </p:oleObj>
              </mc:Choice>
              <mc:Fallback>
                <p:oleObj name="" r:id="rId60" imgW="1905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69480" y="2026920"/>
                        <a:ext cx="34036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81228" y="2286000"/>
          <a:ext cx="31686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" name="" r:id="rId62" imgW="177165" imgH="215900" progId="Equation.KSEE3">
                  <p:embed/>
                </p:oleObj>
              </mc:Choice>
              <mc:Fallback>
                <p:oleObj name="" r:id="rId62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81228" y="2286000"/>
                        <a:ext cx="31686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77100" y="2598103"/>
          <a:ext cx="34036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90500" imgH="215900" progId="Equation.KSEE3">
                  <p:embed/>
                </p:oleObj>
              </mc:Choice>
              <mc:Fallback>
                <p:oleObj name="" r:id="rId64" imgW="1905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77100" y="2598103"/>
                        <a:ext cx="34036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69480" y="2838450"/>
          <a:ext cx="34036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90500" imgH="228600" progId="Equation.KSEE3">
                  <p:embed/>
                </p:oleObj>
              </mc:Choice>
              <mc:Fallback>
                <p:oleObj name="" r:id="rId66" imgW="1905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69480" y="2838450"/>
                        <a:ext cx="34036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-57150" y="1398270"/>
            <a:ext cx="273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Forward Propagation ----&gt;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731635" y="3696335"/>
            <a:ext cx="246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&lt;---- Back Propagation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682533" y="224028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394457" y="139350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2635884" y="140112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291465" y="123698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73346" y="263622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82533" y="304446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73346" y="345069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82533" y="383580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73346" y="425230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73346" y="463372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647416" y="293171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670276" y="373204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830889" y="967423"/>
          <a:ext cx="2221865" cy="12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104900" imgH="634365" progId="Equation.KSEE3">
                  <p:embed/>
                </p:oleObj>
              </mc:Choice>
              <mc:Fallback>
                <p:oleObj name="" r:id="rId12" imgW="1104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889" y="967423"/>
                        <a:ext cx="2221865" cy="1275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70" y="2636520"/>
            <a:ext cx="312356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3114738" y="2105075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9"/>
          <p:cNvSpPr/>
          <p:nvPr/>
        </p:nvSpPr>
        <p:spPr>
          <a:xfrm>
            <a:off x="3675443" y="2054415"/>
            <a:ext cx="125729" cy="26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0"/>
          <p:cNvSpPr/>
          <p:nvPr/>
        </p:nvSpPr>
        <p:spPr>
          <a:xfrm>
            <a:off x="1965642" y="1954339"/>
            <a:ext cx="722376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 txBox="1"/>
          <p:nvPr/>
        </p:nvSpPr>
        <p:spPr>
          <a:xfrm>
            <a:off x="531495" y="2023110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504252" y="2966338"/>
            <a:ext cx="1965960" cy="450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3"/>
          <p:cNvSpPr/>
          <p:nvPr/>
        </p:nvSpPr>
        <p:spPr>
          <a:xfrm>
            <a:off x="493013" y="3593718"/>
            <a:ext cx="3627882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4"/>
          <p:cNvSpPr/>
          <p:nvPr/>
        </p:nvSpPr>
        <p:spPr>
          <a:xfrm>
            <a:off x="504252" y="4095876"/>
            <a:ext cx="3627882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矩形 29"/>
          <p:cNvSpPr/>
          <p:nvPr/>
        </p:nvSpPr>
        <p:spPr>
          <a:xfrm>
            <a:off x="3115310" y="3514090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对象 -2147482624"/>
          <p:cNvGraphicFramePr>
            <a:graphicFrameLocks noChangeAspect="1"/>
          </p:cNvGraphicFramePr>
          <p:nvPr/>
        </p:nvGraphicFramePr>
        <p:xfrm>
          <a:off x="5429250" y="351409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901700" imgH="228600" progId="Equation.KSEE3">
                  <p:embed/>
                </p:oleObj>
              </mc:Choice>
              <mc:Fallback>
                <p:oleObj name=""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9250" y="351409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115310" y="4023995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22"/>
          <p:cNvGraphicFramePr>
            <a:graphicFrameLocks noChangeAspect="1"/>
          </p:cNvGraphicFramePr>
          <p:nvPr/>
        </p:nvGraphicFramePr>
        <p:xfrm>
          <a:off x="5438458" y="396494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901700" imgH="228600" progId="Equation.KSEE3">
                  <p:embed/>
                </p:oleObj>
              </mc:Choice>
              <mc:Fallback>
                <p:oleObj name="" r:id="rId9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58" y="396494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090" y="4658360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244600" imgH="444500" progId="Equation.KSEE3">
                  <p:embed/>
                </p:oleObj>
              </mc:Choice>
              <mc:Fallback>
                <p:oleObj name="" r:id="rId11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" y="4658360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107315" y="845820"/>
          <a:ext cx="498602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632200" imgH="3759200" progId="Equation.KSEE3">
                  <p:embed/>
                </p:oleObj>
              </mc:Choice>
              <mc:Fallback>
                <p:oleObj name="" r:id="rId1" imgW="3632200" imgH="3759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845820"/>
                        <a:ext cx="4986020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847590" y="3029585"/>
            <a:ext cx="355409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6361430" y="949960"/>
            <a:ext cx="0" cy="32245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5724525" y="1753235"/>
            <a:ext cx="1656080" cy="20878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任意多边形 5"/>
          <p:cNvSpPr/>
          <p:nvPr/>
        </p:nvSpPr>
        <p:spPr>
          <a:xfrm>
            <a:off x="5506085" y="1246505"/>
            <a:ext cx="1684655" cy="1092835"/>
          </a:xfrm>
          <a:custGeom>
            <a:avLst/>
            <a:gdLst>
              <a:gd name="connisteX0" fmla="*/ 0 w 1684655"/>
              <a:gd name="connsiteY0" fmla="*/ 0 h 1092985"/>
              <a:gd name="connisteX1" fmla="*/ 223520 w 1684655"/>
              <a:gd name="connsiteY1" fmla="*/ 737235 h 1092985"/>
              <a:gd name="connisteX2" fmla="*/ 842010 w 1684655"/>
              <a:gd name="connsiteY2" fmla="*/ 1092835 h 1092985"/>
              <a:gd name="connisteX3" fmla="*/ 1421130 w 1684655"/>
              <a:gd name="connsiteY3" fmla="*/ 763270 h 1092985"/>
              <a:gd name="connisteX4" fmla="*/ 1684655 w 1684655"/>
              <a:gd name="connsiteY4" fmla="*/ 39370 h 1092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84655" h="1092985">
                <a:moveTo>
                  <a:pt x="0" y="0"/>
                </a:moveTo>
                <a:cubicBezTo>
                  <a:pt x="32385" y="140335"/>
                  <a:pt x="55245" y="518795"/>
                  <a:pt x="223520" y="737235"/>
                </a:cubicBezTo>
                <a:cubicBezTo>
                  <a:pt x="391795" y="955675"/>
                  <a:pt x="602615" y="1087755"/>
                  <a:pt x="842010" y="1092835"/>
                </a:cubicBezTo>
                <a:cubicBezTo>
                  <a:pt x="1081405" y="1097915"/>
                  <a:pt x="1252855" y="974090"/>
                  <a:pt x="1421130" y="763270"/>
                </a:cubicBezTo>
                <a:cubicBezTo>
                  <a:pt x="1589405" y="552450"/>
                  <a:pt x="1643380" y="177800"/>
                  <a:pt x="1684655" y="3937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28715" y="1424305"/>
            <a:ext cx="1296035" cy="129603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6358255" y="1736725"/>
            <a:ext cx="1333500" cy="1609725"/>
            <a:chOff x="10013" y="2735"/>
            <a:chExt cx="2100" cy="25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85" y="3316"/>
              <a:ext cx="0" cy="147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0432" y="3669"/>
              <a:ext cx="0" cy="10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143" y="2735"/>
              <a:ext cx="0" cy="201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10013" y="4690"/>
              <a:ext cx="2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2-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ε 2 2+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412" y="3627"/>
              <a:ext cx="705" cy="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169" y="2792"/>
              <a:ext cx="0" cy="907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53733" y="1653223"/>
          <a:ext cx="5230495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2602865" imgH="1600200" progId="Equation.KSEE3">
                  <p:embed/>
                </p:oleObj>
              </mc:Choice>
              <mc:Fallback>
                <p:oleObj name="" r:id="rId1" imgW="2602865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733" y="1653223"/>
                        <a:ext cx="5230495" cy="3218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09030" y="1644650"/>
            <a:ext cx="290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其中：</a:t>
            </a:r>
            <a:endParaRPr lang="zh-CN" altLang="en-US"/>
          </a:p>
          <a:p>
            <a:r>
              <a:rPr lang="en-US" altLang="zh-CN"/>
              <a:t>J</a:t>
            </a:r>
            <a:r>
              <a:rPr lang="zh-CN" altLang="en-US"/>
              <a:t>：是总误差，</a:t>
            </a:r>
            <a:r>
              <a:rPr lang="en-US" altLang="zh-CN"/>
              <a:t>cost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</a:rPr>
              <a:t>θ：参考第</a:t>
            </a:r>
            <a:r>
              <a:rPr lang="en-US" altLang="zh-CN">
                <a:latin typeface="Arial" panose="020B0604020202020204" pitchFamily="34" charset="0"/>
              </a:rPr>
              <a:t>13</a:t>
            </a:r>
            <a:r>
              <a:rPr lang="zh-CN" altLang="en-US">
                <a:latin typeface="Arial" panose="020B0604020202020204" pitchFamily="34" charset="0"/>
              </a:rPr>
              <a:t>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的标注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1040" y="967740"/>
            <a:ext cx="547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ts.get_k_data(code,ktype,autype,index,start,end)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3760470" y="1395095"/>
            <a:ext cx="5052695" cy="1869440"/>
            <a:chOff x="5902" y="2758"/>
            <a:chExt cx="7957" cy="2944"/>
          </a:xfrm>
        </p:grpSpPr>
        <p:sp>
          <p:nvSpPr>
            <p:cNvPr id="92" name="object 2"/>
            <p:cNvSpPr/>
            <p:nvPr/>
          </p:nvSpPr>
          <p:spPr>
            <a:xfrm>
              <a:off x="5902" y="2758"/>
              <a:ext cx="3950" cy="29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10129" y="2922"/>
              <a:ext cx="3730" cy="2781"/>
              <a:chOff x="2663" y="1782"/>
              <a:chExt cx="8910" cy="6644"/>
            </a:xfrm>
          </p:grpSpPr>
          <p:sp>
            <p:nvSpPr>
              <p:cNvPr id="15" name="object 2"/>
              <p:cNvSpPr/>
              <p:nvPr/>
            </p:nvSpPr>
            <p:spPr>
              <a:xfrm>
                <a:off x="2663" y="1782"/>
                <a:ext cx="8910" cy="66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6" name="object 3"/>
              <p:cNvSpPr/>
              <p:nvPr/>
            </p:nvSpPr>
            <p:spPr>
              <a:xfrm>
                <a:off x="7784" y="3310"/>
                <a:ext cx="314" cy="31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7" name="object 4"/>
              <p:cNvSpPr/>
              <p:nvPr/>
            </p:nvSpPr>
            <p:spPr>
              <a:xfrm>
                <a:off x="5229" y="6356"/>
                <a:ext cx="314" cy="31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8" name="object 5"/>
              <p:cNvSpPr/>
              <p:nvPr/>
            </p:nvSpPr>
            <p:spPr>
              <a:xfrm>
                <a:off x="4800" y="3206"/>
                <a:ext cx="848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572769">
                    <a:moveTo>
                      <a:pt x="0" y="0"/>
                    </a:moveTo>
                    <a:lnTo>
                      <a:pt x="537904" y="0"/>
                    </a:lnTo>
                    <a:lnTo>
                      <a:pt x="537904" y="572422"/>
                    </a:lnTo>
                    <a:lnTo>
                      <a:pt x="0" y="572422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" y="1253490"/>
            <a:ext cx="2244725" cy="20053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7950" y="3336290"/>
            <a:ext cx="3479800" cy="282829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6" imgW="165100" imgH="215900" progId="Equation.KSEE3">
                    <p:embed/>
                  </p:oleObj>
                </mc:Choice>
                <mc:Fallback>
                  <p:oleObj name="" r:id="rId16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8" imgW="152400" imgH="215900" progId="Equation.KSEE3">
                    <p:embed/>
                  </p:oleObj>
                </mc:Choice>
                <mc:Fallback>
                  <p:oleObj name="" r:id="rId18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本框 34"/>
          <p:cNvSpPr txBox="1"/>
          <p:nvPr/>
        </p:nvSpPr>
        <p:spPr>
          <a:xfrm>
            <a:off x="402590" y="88519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KNN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760470" y="885190"/>
            <a:ext cx="13023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Kmeans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20370" y="3336290"/>
            <a:ext cx="893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PCA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62960" y="3175635"/>
            <a:ext cx="218376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1895" y="3801745"/>
            <a:ext cx="4683760" cy="269113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297555" y="4557395"/>
            <a:ext cx="1334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面积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卧室数目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楼层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房龄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房价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01355" y="4687570"/>
            <a:ext cx="795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平房 </a:t>
            </a:r>
            <a:r>
              <a:rPr lang="en-US" altLang="zh-CN" sz="1200" b="1">
                <a:solidFill>
                  <a:srgbClr val="FF0000"/>
                </a:solidFill>
              </a:rPr>
              <a:t>0 1 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多层 </a:t>
            </a:r>
            <a:r>
              <a:rPr lang="en-US" altLang="zh-CN" sz="1200" b="1">
                <a:solidFill>
                  <a:srgbClr val="FF0000"/>
                </a:solidFill>
              </a:rPr>
              <a:t>1 0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高层 </a:t>
            </a:r>
            <a:r>
              <a:rPr lang="en-US" altLang="zh-CN" sz="1200" b="1">
                <a:solidFill>
                  <a:srgbClr val="FF0000"/>
                </a:solidFill>
              </a:rPr>
              <a:t>0 0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别墅 </a:t>
            </a:r>
            <a:r>
              <a:rPr lang="en-US" altLang="zh-CN" sz="1200" b="1">
                <a:solidFill>
                  <a:srgbClr val="FF0000"/>
                </a:solidFill>
              </a:rPr>
              <a:t>0 1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3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 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0275" y="2038350"/>
          <a:ext cx="34036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90500" imgH="228600" progId="Equation.KSEE3">
                  <p:embed/>
                </p:oleObj>
              </mc:Choice>
              <mc:Fallback>
                <p:oleObj name="" r:id="rId60" imgW="1905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0275" y="2038350"/>
                        <a:ext cx="34036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81228" y="2285366"/>
          <a:ext cx="31686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62" imgW="177165" imgH="215900" progId="Equation.KSEE3">
                  <p:embed/>
                </p:oleObj>
              </mc:Choice>
              <mc:Fallback>
                <p:oleObj name="" r:id="rId62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81228" y="2285366"/>
                        <a:ext cx="31686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77100" y="2598103"/>
          <a:ext cx="34036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90500" imgH="215900" progId="Equation.KSEE3">
                  <p:embed/>
                </p:oleObj>
              </mc:Choice>
              <mc:Fallback>
                <p:oleObj name="" r:id="rId64" imgW="1905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77100" y="2598103"/>
                        <a:ext cx="34036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69480" y="2838450"/>
          <a:ext cx="34036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90500" imgH="228600" progId="Equation.KSEE3">
                  <p:embed/>
                </p:oleObj>
              </mc:Choice>
              <mc:Fallback>
                <p:oleObj name="" r:id="rId66" imgW="1905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69480" y="2838450"/>
                        <a:ext cx="34036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0.1 Kmean</a:t>
            </a:r>
            <a:endParaRPr lang="en-US" altLang="zh-CN" dirty="0" smtClean="0"/>
          </a:p>
        </p:txBody>
      </p:sp>
      <p:sp>
        <p:nvSpPr>
          <p:cNvPr id="3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2"/>
          <p:cNvSpPr/>
          <p:nvPr/>
        </p:nvSpPr>
        <p:spPr>
          <a:xfrm>
            <a:off x="1678305" y="1188085"/>
            <a:ext cx="5666740" cy="4233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44" name="组合 43"/>
          <p:cNvGrpSpPr/>
          <p:nvPr/>
        </p:nvGrpSpPr>
        <p:grpSpPr>
          <a:xfrm>
            <a:off x="1694815" y="1204595"/>
            <a:ext cx="5650230" cy="4217670"/>
            <a:chOff x="2669" y="1897"/>
            <a:chExt cx="8898" cy="6642"/>
          </a:xfrm>
        </p:grpSpPr>
        <p:grpSp>
          <p:nvGrpSpPr>
            <p:cNvPr id="36" name="组合 35"/>
            <p:cNvGrpSpPr/>
            <p:nvPr/>
          </p:nvGrpSpPr>
          <p:grpSpPr>
            <a:xfrm>
              <a:off x="2669" y="1897"/>
              <a:ext cx="8898" cy="6642"/>
              <a:chOff x="2669" y="1897"/>
              <a:chExt cx="8898" cy="6642"/>
            </a:xfrm>
          </p:grpSpPr>
          <p:sp>
            <p:nvSpPr>
              <p:cNvPr id="37" name="object 2"/>
              <p:cNvSpPr/>
              <p:nvPr/>
            </p:nvSpPr>
            <p:spPr>
              <a:xfrm>
                <a:off x="2669" y="1897"/>
                <a:ext cx="8898" cy="664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8" name="object 3"/>
              <p:cNvSpPr/>
              <p:nvPr/>
            </p:nvSpPr>
            <p:spPr>
              <a:xfrm>
                <a:off x="5108" y="3577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5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39" name="object 4"/>
              <p:cNvSpPr/>
              <p:nvPr/>
            </p:nvSpPr>
            <p:spPr>
              <a:xfrm>
                <a:off x="6769" y="56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636897"/>
                    </a:moveTo>
                    <a:lnTo>
                      <a:pt x="871151" y="636897"/>
                    </a:lnTo>
                    <a:lnTo>
                      <a:pt x="871151" y="0"/>
                    </a:lnTo>
                    <a:lnTo>
                      <a:pt x="0" y="0"/>
                    </a:lnTo>
                    <a:lnTo>
                      <a:pt x="0" y="6368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0" name="object 5"/>
              <p:cNvSpPr/>
              <p:nvPr/>
            </p:nvSpPr>
            <p:spPr>
              <a:xfrm>
                <a:off x="6969" y="58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41" name="object 6"/>
              <p:cNvSpPr/>
              <p:nvPr/>
            </p:nvSpPr>
            <p:spPr>
              <a:xfrm>
                <a:off x="6132" y="3983"/>
                <a:ext cx="314" cy="31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2" name="object 7"/>
              <p:cNvSpPr/>
              <p:nvPr/>
            </p:nvSpPr>
            <p:spPr>
              <a:xfrm>
                <a:off x="6725" y="5725"/>
                <a:ext cx="314" cy="31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8" y="3487"/>
              <a:ext cx="1023" cy="1004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691005" y="1203325"/>
            <a:ext cx="5657850" cy="4218940"/>
            <a:chOff x="2663" y="1895"/>
            <a:chExt cx="8910" cy="6644"/>
          </a:xfrm>
        </p:grpSpPr>
        <p:sp>
          <p:nvSpPr>
            <p:cNvPr id="46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7" name="object 3"/>
            <p:cNvSpPr/>
            <p:nvPr/>
          </p:nvSpPr>
          <p:spPr>
            <a:xfrm>
              <a:off x="6132" y="398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8" name="object 4"/>
            <p:cNvSpPr/>
            <p:nvPr/>
          </p:nvSpPr>
          <p:spPr>
            <a:xfrm>
              <a:off x="6725" y="5725"/>
              <a:ext cx="314" cy="3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9" name="object 5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0" name="object 6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51" name="组合 50"/>
          <p:cNvGrpSpPr/>
          <p:nvPr/>
        </p:nvGrpSpPr>
        <p:grpSpPr>
          <a:xfrm>
            <a:off x="1674495" y="1186815"/>
            <a:ext cx="5763260" cy="4236085"/>
            <a:chOff x="2663" y="1895"/>
            <a:chExt cx="8910" cy="6644"/>
          </a:xfrm>
        </p:grpSpPr>
        <p:sp>
          <p:nvSpPr>
            <p:cNvPr id="52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3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4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5" name="object 5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56" name="组合 55"/>
          <p:cNvGrpSpPr/>
          <p:nvPr/>
        </p:nvGrpSpPr>
        <p:grpSpPr>
          <a:xfrm>
            <a:off x="1727200" y="1210945"/>
            <a:ext cx="5710555" cy="4210685"/>
            <a:chOff x="2663" y="1895"/>
            <a:chExt cx="8910" cy="6644"/>
          </a:xfrm>
        </p:grpSpPr>
        <p:sp>
          <p:nvSpPr>
            <p:cNvPr id="57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7784" y="342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5229" y="6469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63" name="组合 62"/>
          <p:cNvGrpSpPr/>
          <p:nvPr/>
        </p:nvGrpSpPr>
        <p:grpSpPr>
          <a:xfrm>
            <a:off x="1691005" y="1203325"/>
            <a:ext cx="5747385" cy="421830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grpSp>
        <p:nvGrpSpPr>
          <p:cNvPr id="63" name="组合 62"/>
          <p:cNvGrpSpPr/>
          <p:nvPr/>
        </p:nvGrpSpPr>
        <p:grpSpPr>
          <a:xfrm>
            <a:off x="1978660" y="1067435"/>
            <a:ext cx="4210685" cy="233108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4" name="文本框 3"/>
          <p:cNvSpPr txBox="1"/>
          <p:nvPr/>
        </p:nvSpPr>
        <p:spPr>
          <a:xfrm>
            <a:off x="1012825" y="3491230"/>
            <a:ext cx="65760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随机生成</a:t>
            </a:r>
            <a:r>
              <a:rPr lang="en-US" altLang="zh-CN"/>
              <a:t>k</a:t>
            </a:r>
            <a:r>
              <a:rPr lang="zh-CN" altLang="en-US"/>
              <a:t>个中心点</a:t>
            </a:r>
            <a:r>
              <a:rPr lang="en-US" altLang="zh-CN"/>
              <a:t>A1~Ak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计算每个样本距离中心点</a:t>
            </a:r>
            <a:r>
              <a:rPr lang="en-US" altLang="zh-CN"/>
              <a:t>A1~Ak</a:t>
            </a:r>
            <a:r>
              <a:rPr lang="zh-CN" altLang="en-US"/>
              <a:t>的距离得到</a:t>
            </a:r>
            <a:r>
              <a:rPr lang="en-US" altLang="zh-CN"/>
              <a:t>D1~Dk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对每个样本，选取</a:t>
            </a:r>
            <a:r>
              <a:rPr lang="en-US" altLang="zh-CN"/>
              <a:t>D1~Dk</a:t>
            </a:r>
            <a:r>
              <a:rPr lang="zh-CN" altLang="en-US"/>
              <a:t>中最小值对应的中心点，并用该中心点对该样本进行标记；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对每个中心点，将被标记为该中心点的样本，在各个维度上取均值，生成一个均值样本，并用该均值样本更新该中心点；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循环</a:t>
            </a:r>
            <a:r>
              <a:rPr lang="en-US" altLang="zh-CN"/>
              <a:t>2,3,4</a:t>
            </a:r>
            <a:r>
              <a:rPr lang="zh-CN" altLang="en-US"/>
              <a:t>步骤，直到这样一次循环：在本次循环中没有任何一个样本点的中心标记点被修改；</a:t>
            </a:r>
            <a:endParaRPr lang="zh-CN" altLang="en-US"/>
          </a:p>
          <a:p>
            <a:r>
              <a:rPr lang="zh-CN" altLang="en-US"/>
              <a:t>聚类完成！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6215" y="4826000"/>
            <a:ext cx="657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3215" y="1365250"/>
            <a:ext cx="65760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Kmean++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随机选取一个样本作为聚类中心</a:t>
            </a:r>
            <a:r>
              <a:rPr lang="en-US" altLang="zh-CN"/>
              <a:t>k1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 选取样本中距离</a:t>
            </a:r>
            <a:r>
              <a:rPr lang="en-US" altLang="zh-CN"/>
              <a:t>k1</a:t>
            </a:r>
            <a:r>
              <a:rPr lang="zh-CN" altLang="en-US"/>
              <a:t>最远的样本作为第二个中心</a:t>
            </a:r>
            <a:r>
              <a:rPr lang="en-US" altLang="zh-CN"/>
              <a:t>k2;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如果要求的聚类中心总数</a:t>
            </a:r>
            <a:r>
              <a:rPr lang="en-US" altLang="zh-CN"/>
              <a:t>K</a:t>
            </a:r>
            <a:r>
              <a:rPr lang="zh-CN" altLang="en-US"/>
              <a:t>大于</a:t>
            </a:r>
            <a:r>
              <a:rPr lang="en-US" altLang="zh-CN"/>
              <a:t>2</a:t>
            </a:r>
            <a:r>
              <a:rPr lang="zh-CN" altLang="en-US"/>
              <a:t>，那么进入</a:t>
            </a:r>
            <a:r>
              <a:rPr lang="en-US" altLang="zh-CN"/>
              <a:t>for</a:t>
            </a:r>
            <a:r>
              <a:rPr lang="zh-CN" altLang="en-US"/>
              <a:t>循环；</a:t>
            </a:r>
            <a:endParaRPr lang="zh-CN" altLang="en-US"/>
          </a:p>
          <a:p>
            <a:r>
              <a:rPr lang="en-US" altLang="zh-CN"/>
              <a:t>3.1  for</a:t>
            </a:r>
            <a:r>
              <a:rPr lang="zh-CN" altLang="en-US"/>
              <a:t>循环遍历剩余中心，从</a:t>
            </a:r>
            <a:r>
              <a:rPr lang="en-US" altLang="zh-CN"/>
              <a:t>2</a:t>
            </a:r>
            <a:r>
              <a:rPr lang="zh-CN" altLang="en-US"/>
              <a:t>遍历到</a:t>
            </a:r>
            <a:r>
              <a:rPr lang="en-US" altLang="zh-CN"/>
              <a:t>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3.1.1  for</a:t>
            </a:r>
            <a:r>
              <a:rPr lang="zh-CN" altLang="en-US"/>
              <a:t>循环遍历所有样本点；</a:t>
            </a:r>
            <a:endParaRPr lang="zh-CN" altLang="en-US"/>
          </a:p>
          <a:p>
            <a:r>
              <a:rPr lang="en-US" altLang="zh-CN"/>
              <a:t>3.1.1.1  </a:t>
            </a:r>
            <a:r>
              <a:rPr lang="zh-CN" altLang="en-US"/>
              <a:t>计算</a:t>
            </a:r>
            <a:r>
              <a:rPr lang="en-US" altLang="zh-CN"/>
              <a:t>i</a:t>
            </a:r>
            <a:r>
              <a:rPr lang="zh-CN" altLang="en-US"/>
              <a:t>个样本距离已有中心（多个）的距离，选取最小值，并保存于</a:t>
            </a:r>
            <a:r>
              <a:rPr lang="en-US" altLang="zh-CN"/>
              <a:t>List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en-US" altLang="zh-CN"/>
              <a:t>3.1.2  </a:t>
            </a:r>
            <a:r>
              <a:rPr lang="zh-CN" altLang="en-US"/>
              <a:t>选取</a:t>
            </a:r>
            <a:r>
              <a:rPr lang="en-US" altLang="zh-CN"/>
              <a:t>List</a:t>
            </a:r>
            <a:r>
              <a:rPr lang="zh-CN" altLang="en-US"/>
              <a:t>中最大值所对应的样本，并将其作为新增中心点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Kmean||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2094865" y="788670"/>
            <a:ext cx="3811270" cy="306578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1" imgW="165100" imgH="215900" progId="Equation.KSEE3">
                    <p:embed/>
                  </p:oleObj>
                </mc:Choice>
                <mc:Fallback>
                  <p:oleObj name="" r:id="rId11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3" imgW="152400" imgH="215900" progId="Equation.KSEE3">
                    <p:embed/>
                  </p:oleObj>
                </mc:Choice>
                <mc:Fallback>
                  <p:oleObj name="" r:id="rId13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225488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4438</Words>
  <Application>WPS 演示</Application>
  <PresentationFormat>全屏显示(4:3)</PresentationFormat>
  <Paragraphs>571</Paragraphs>
  <Slides>55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80</vt:i4>
      </vt:variant>
      <vt:variant>
        <vt:lpstr>幻灯片标题</vt:lpstr>
      </vt:variant>
      <vt:variant>
        <vt:i4>55</vt:i4>
      </vt:variant>
    </vt:vector>
  </HeadingPairs>
  <TitlesOfParts>
    <vt:vector size="159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Calibri</vt:lpstr>
      <vt:lpstr>Wingdings</vt:lpstr>
      <vt:lpstr>Arial Black</vt:lpstr>
      <vt:lpstr>黑体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AI--量化交易</vt:lpstr>
      <vt:lpstr>主要内容</vt:lpstr>
      <vt:lpstr>0 算法解析</vt:lpstr>
      <vt:lpstr>0 算法解析</vt:lpstr>
      <vt:lpstr>0 算法解析</vt:lpstr>
      <vt:lpstr>0.1 Kmean</vt:lpstr>
      <vt:lpstr>0.1 Kmean</vt:lpstr>
      <vt:lpstr>0.1 Kmean</vt:lpstr>
      <vt:lpstr>0.2 PCA</vt:lpstr>
      <vt:lpstr>0.2 PCA</vt:lpstr>
      <vt:lpstr>0.2 PCA</vt:lpstr>
      <vt:lpstr>0.2 PCA</vt:lpstr>
      <vt:lpstr>0.3 NN</vt:lpstr>
      <vt:lpstr>0.3 NN</vt:lpstr>
      <vt:lpstr>0.3 NN</vt:lpstr>
      <vt:lpstr>0.3 NN</vt:lpstr>
      <vt:lpstr>0.3 NN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623</cp:revision>
  <dcterms:created xsi:type="dcterms:W3CDTF">2013-02-28T06:58:00Z</dcterms:created>
  <dcterms:modified xsi:type="dcterms:W3CDTF">2018-01-26T11:09:08Z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